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267" r:id="rId3"/>
    <p:sldId id="275" r:id="rId4"/>
    <p:sldId id="269" r:id="rId5"/>
    <p:sldId id="280" r:id="rId6"/>
    <p:sldId id="281" r:id="rId7"/>
    <p:sldId id="294" r:id="rId8"/>
    <p:sldId id="295" r:id="rId9"/>
    <p:sldId id="276" r:id="rId10"/>
    <p:sldId id="272" r:id="rId11"/>
    <p:sldId id="282" r:id="rId12"/>
    <p:sldId id="283" r:id="rId13"/>
    <p:sldId id="296" r:id="rId14"/>
    <p:sldId id="297" r:id="rId15"/>
    <p:sldId id="298" r:id="rId16"/>
    <p:sldId id="284" r:id="rId17"/>
    <p:sldId id="299" r:id="rId18"/>
    <p:sldId id="285" r:id="rId19"/>
    <p:sldId id="277" r:id="rId20"/>
    <p:sldId id="307" r:id="rId21"/>
    <p:sldId id="308" r:id="rId22"/>
    <p:sldId id="273" r:id="rId23"/>
    <p:sldId id="286" r:id="rId24"/>
    <p:sldId id="287" r:id="rId25"/>
    <p:sldId id="300" r:id="rId26"/>
    <p:sldId id="288" r:id="rId27"/>
    <p:sldId id="289" r:id="rId28"/>
    <p:sldId id="290" r:id="rId29"/>
    <p:sldId id="301" r:id="rId30"/>
    <p:sldId id="278" r:id="rId31"/>
    <p:sldId id="274" r:id="rId32"/>
    <p:sldId id="302" r:id="rId33"/>
    <p:sldId id="292" r:id="rId34"/>
    <p:sldId id="303" r:id="rId35"/>
    <p:sldId id="304" r:id="rId36"/>
    <p:sldId id="305" r:id="rId37"/>
    <p:sldId id="306" r:id="rId38"/>
    <p:sldId id="293" r:id="rId39"/>
    <p:sldId id="279" r:id="rId40"/>
    <p:sldId id="270" r:id="rId41"/>
    <p:sldId id="271" r:id="rId4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67"/>
          </p14:sldIdLst>
        </p14:section>
        <p14:section name="What Is Server-Side Development?" id="{C4DDDBD8-9D23-4E4C-AEE2-557B392EA93D}">
          <p14:sldIdLst>
            <p14:sldId id="275"/>
            <p14:sldId id="269"/>
            <p14:sldId id="280"/>
            <p14:sldId id="281"/>
            <p14:sldId id="294"/>
            <p14:sldId id="295"/>
          </p14:sldIdLst>
        </p14:section>
        <p14:section name="Quick Tour of PHP" id="{EEF5533E-EFD4-8F41-90C4-2292DA12E245}">
          <p14:sldIdLst>
            <p14:sldId id="276"/>
            <p14:sldId id="272"/>
            <p14:sldId id="282"/>
            <p14:sldId id="283"/>
            <p14:sldId id="296"/>
            <p14:sldId id="297"/>
            <p14:sldId id="298"/>
            <p14:sldId id="284"/>
            <p14:sldId id="299"/>
            <p14:sldId id="285"/>
          </p14:sldIdLst>
        </p14:section>
        <p14:section name="Program Control" id="{1D064091-DE4C-9247-8ED7-FEDE2E6BC7CC}">
          <p14:sldIdLst>
            <p14:sldId id="277"/>
            <p14:sldId id="307"/>
            <p14:sldId id="308"/>
            <p14:sldId id="273"/>
            <p14:sldId id="286"/>
            <p14:sldId id="287"/>
            <p14:sldId id="300"/>
            <p14:sldId id="288"/>
            <p14:sldId id="289"/>
            <p14:sldId id="290"/>
            <p14:sldId id="301"/>
          </p14:sldIdLst>
        </p14:section>
        <p14:section name="Functions" id="{8334544D-3B75-594C-9E8E-6EC5E0730690}">
          <p14:sldIdLst>
            <p14:sldId id="278"/>
            <p14:sldId id="274"/>
            <p14:sldId id="302"/>
            <p14:sldId id="292"/>
            <p14:sldId id="303"/>
            <p14:sldId id="304"/>
            <p14:sldId id="305"/>
            <p14:sldId id="306"/>
            <p14:sldId id="293"/>
          </p14:sldIdLst>
        </p14:section>
        <p14:section name="Summary" id="{6016C672-7EF5-8544-9FEE-5F02D5CD42F5}">
          <p14:sldIdLst>
            <p14:sldId id="27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46597fc4f010d1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10" autoAdjust="0"/>
    <p:restoredTop sz="92000" autoAdjust="0"/>
  </p:normalViewPr>
  <p:slideViewPr>
    <p:cSldViewPr showGuides="1">
      <p:cViewPr varScale="1">
        <p:scale>
          <a:sx n="85" d="100"/>
          <a:sy n="85" d="100"/>
        </p:scale>
        <p:origin x="1134" y="78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-33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58"/>
    </p:cViewPr>
  </p:sorterViewPr>
  <p:notesViewPr>
    <p:cSldViewPr>
      <p:cViewPr varScale="1">
        <p:scale>
          <a:sx n="66" d="100"/>
          <a:sy n="66" d="100"/>
        </p:scale>
        <p:origin x="1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3-04T16:30:27.10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27DE-FC0E-EC49-B1C5-B796F9CDC289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C01C6-9040-D44A-A0F9-7BE70F3FD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81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a-E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18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5203947" y="6096000"/>
            <a:ext cx="3940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dirty="0">
                <a:solidFill>
                  <a:schemeClr val="accent1"/>
                </a:solidFill>
                <a:latin typeface="Rockwell" pitchFamily="18" charset="0"/>
              </a:rPr>
              <a:t>Fundamentals</a:t>
            </a:r>
            <a:r>
              <a:rPr lang="en-US" sz="1800" baseline="0" dirty="0">
                <a:latin typeface="Rockwell" pitchFamily="18" charset="0"/>
              </a:rPr>
              <a:t> </a:t>
            </a:r>
            <a:r>
              <a:rPr lang="en-US" sz="1800" baseline="0" dirty="0">
                <a:solidFill>
                  <a:schemeClr val="bg2"/>
                </a:solidFill>
                <a:latin typeface="Rockwell" pitchFamily="18" charset="0"/>
              </a:rPr>
              <a:t>of Web Development</a:t>
            </a:r>
            <a:endParaRPr lang="en-US" sz="1800" dirty="0">
              <a:solidFill>
                <a:schemeClr val="bg2"/>
              </a:solidFill>
              <a:latin typeface="Rockwell" pitchFamily="18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096000"/>
            <a:ext cx="377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latin typeface="Rockwell" pitchFamily="18" charset="0"/>
              </a:rPr>
              <a:t>Randy Connolly </a:t>
            </a:r>
            <a:r>
              <a:rPr lang="en-US" sz="1800" baseline="0" dirty="0">
                <a:solidFill>
                  <a:schemeClr val="bg2"/>
                </a:solidFill>
                <a:latin typeface="Rockwell" pitchFamily="18" charset="0"/>
              </a:rPr>
              <a:t>and</a:t>
            </a:r>
            <a:r>
              <a:rPr lang="en-US" sz="1800" baseline="0" dirty="0">
                <a:latin typeface="Rockwell" pitchFamily="18" charset="0"/>
              </a:rPr>
              <a:t> </a:t>
            </a:r>
            <a:r>
              <a:rPr lang="en-US" sz="1800" baseline="0" dirty="0">
                <a:solidFill>
                  <a:schemeClr val="accent1"/>
                </a:solidFill>
                <a:latin typeface="Rockwell" pitchFamily="18" charset="0"/>
              </a:rPr>
              <a:t>Ricardo Hoar</a:t>
            </a:r>
            <a:endParaRPr lang="en-US" sz="1800" dirty="0">
              <a:solidFill>
                <a:schemeClr val="accent1"/>
              </a:solidFill>
              <a:latin typeface="Rockwell" pitchFamily="18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257800" y="6453003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2017 Pearson</a:t>
            </a:r>
          </a:p>
          <a:p>
            <a:pPr algn="r"/>
            <a:r>
              <a:rPr 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http://www.funwebdev.com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265591" y="6581001"/>
            <a:ext cx="32863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solidFill>
                  <a:srgbClr val="404040"/>
                </a:solidFill>
                <a:latin typeface="Rockwell" pitchFamily="18" charset="0"/>
              </a:rPr>
              <a:t>Fundamentals</a:t>
            </a:r>
            <a:r>
              <a:rPr lang="en-US" sz="1200" baseline="0" dirty="0">
                <a:solidFill>
                  <a:srgbClr val="404040"/>
                </a:solidFill>
                <a:latin typeface="Rockwell" pitchFamily="18" charset="0"/>
              </a:rPr>
              <a:t> of Web Development - 2</a:t>
            </a:r>
            <a:r>
              <a:rPr lang="en-US" sz="1200" baseline="30000" dirty="0">
                <a:solidFill>
                  <a:srgbClr val="404040"/>
                </a:solidFill>
                <a:latin typeface="Rockwell" pitchFamily="18" charset="0"/>
              </a:rPr>
              <a:t>nd</a:t>
            </a:r>
            <a:r>
              <a:rPr lang="en-US" sz="1200" baseline="0" dirty="0">
                <a:solidFill>
                  <a:srgbClr val="404040"/>
                </a:solidFill>
                <a:latin typeface="Rockwell" pitchFamily="18" charset="0"/>
              </a:rPr>
              <a:t> Ed.</a:t>
            </a:r>
            <a:endParaRPr lang="en-US" sz="1200" dirty="0">
              <a:solidFill>
                <a:srgbClr val="404040"/>
              </a:solidFill>
              <a:latin typeface="Rockwell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3483" y="6581001"/>
            <a:ext cx="2574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3"/>
                </a:solidFill>
                <a:latin typeface="Rockwell" pitchFamily="18" charset="0"/>
              </a:rPr>
              <a:t>Randy Connolly </a:t>
            </a:r>
            <a:r>
              <a:rPr lang="en-US" sz="1200" baseline="0" dirty="0">
                <a:solidFill>
                  <a:schemeClr val="tx1"/>
                </a:solidFill>
                <a:latin typeface="Rockwell" pitchFamily="18" charset="0"/>
              </a:rPr>
              <a:t>and</a:t>
            </a:r>
            <a:r>
              <a:rPr lang="en-US" sz="1200" baseline="0" dirty="0">
                <a:latin typeface="Rockwell" pitchFamily="18" charset="0"/>
              </a:rPr>
              <a:t> </a:t>
            </a:r>
            <a:r>
              <a:rPr lang="en-US" sz="1200" baseline="0" dirty="0">
                <a:solidFill>
                  <a:srgbClr val="C88736"/>
                </a:solidFill>
                <a:latin typeface="Rockwell" pitchFamily="18" charset="0"/>
              </a:rPr>
              <a:t>Ricardo Hoar</a:t>
            </a:r>
            <a:endParaRPr lang="en-US" sz="1200" dirty="0">
              <a:solidFill>
                <a:srgbClr val="C88736"/>
              </a:solidFill>
              <a:latin typeface="Rockwell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/>
              <a:t> Server-Side Development with </a:t>
            </a:r>
            <a:r>
              <a:rPr lang="en-US" b="1" dirty="0" smtClean="0"/>
              <a:t>PHP</a:t>
            </a:r>
            <a:br>
              <a:rPr lang="en-US" b="1" dirty="0" smtClean="0"/>
            </a:br>
            <a:r>
              <a:rPr lang="en-US" b="1" dirty="0" smtClean="0"/>
              <a:t>HND COM 411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Lesson-3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A82233"/>
                </a:solidFill>
              </a:rPr>
              <a:t>&lt;?</a:t>
            </a:r>
            <a:r>
              <a:rPr lang="en-US" b="1" dirty="0" err="1">
                <a:solidFill>
                  <a:srgbClr val="A82233"/>
                </a:solidFill>
              </a:rPr>
              <a:t>php</a:t>
            </a:r>
            <a:r>
              <a:rPr lang="en-US" b="1" dirty="0">
                <a:solidFill>
                  <a:srgbClr val="A82233"/>
                </a:solidFill>
              </a:rPr>
              <a:t> </a:t>
            </a:r>
            <a:r>
              <a:rPr lang="en-US" dirty="0"/>
              <a:t>tag and a matching closing</a:t>
            </a:r>
            <a:r>
              <a:rPr lang="en-US" b="1" dirty="0">
                <a:solidFill>
                  <a:srgbClr val="A82233"/>
                </a:solidFill>
              </a:rPr>
              <a:t> ?&gt;</a:t>
            </a:r>
          </a:p>
          <a:p>
            <a:r>
              <a:rPr lang="en-US" dirty="0"/>
              <a:t>Inside is code to execute, outside is HTML to echo directly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PHP Tags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942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 Single-line comments. </a:t>
            </a:r>
            <a:r>
              <a:rPr lang="en-US" dirty="0"/>
              <a:t>Lines that begin with a #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 Multiline (block) comments.</a:t>
            </a:r>
            <a:r>
              <a:rPr lang="en-US" dirty="0"/>
              <a:t> begin with a /*  and encompass everything that is encountered until a closing */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 End-of-line comments. </a:t>
            </a:r>
            <a:r>
              <a:rPr lang="en-US" dirty="0"/>
              <a:t>// to end of line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PHP Comments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90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19067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Variable is memory named location for storing data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Variables in PHP are dynamically typed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To declare a variable you must preface the variable name with the dollar ($) symbol.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Whenever you use that variable, you must also include the $ symbol with it.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Right to left assignment</a:t>
            </a:r>
          </a:p>
          <a:p>
            <a:r>
              <a:rPr lang="en-US" dirty="0"/>
              <a:t>$count = 42;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b="1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Variables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, Data Types, and Constants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5E26F12-5135-B699-F879-47B5DF8108FC}"/>
              </a:ext>
            </a:extLst>
          </p:cNvPr>
          <p:cNvSpPr/>
          <p:nvPr/>
        </p:nvSpPr>
        <p:spPr>
          <a:xfrm>
            <a:off x="5148064" y="5445224"/>
            <a:ext cx="308153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455013CD-C759-7A5F-2889-E340D86741CD}"/>
              </a:ext>
            </a:extLst>
          </p:cNvPr>
          <p:cNvCxnSpPr/>
          <p:nvPr/>
        </p:nvCxnSpPr>
        <p:spPr>
          <a:xfrm>
            <a:off x="5436096" y="5445224"/>
            <a:ext cx="0" cy="50405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5605F8D1-B999-51F4-1308-783159782E56}"/>
              </a:ext>
            </a:extLst>
          </p:cNvPr>
          <p:cNvCxnSpPr/>
          <p:nvPr/>
        </p:nvCxnSpPr>
        <p:spPr>
          <a:xfrm>
            <a:off x="5796136" y="5445224"/>
            <a:ext cx="0" cy="50405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3D4C6460-4693-5B32-19BC-C1C42542CB47}"/>
              </a:ext>
            </a:extLst>
          </p:cNvPr>
          <p:cNvCxnSpPr/>
          <p:nvPr/>
        </p:nvCxnSpPr>
        <p:spPr>
          <a:xfrm>
            <a:off x="6156176" y="5442148"/>
            <a:ext cx="0" cy="50405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719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Boolean A logical true or false value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Integer Whole numbers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Float Decimal numbers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String Letters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Array A collection of data of any type (covered in the next chapter)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Object Instances of classes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Variables, </a:t>
            </a:r>
            <a:r>
              <a:rPr lang="en-US" sz="1500" b="1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Data Types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, and Constants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096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Escaping Strings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\n Line feed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\t Horizontal tab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\\ Backslash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\$ Dollar sign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\” Double quote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Variables</a:t>
            </a:r>
            <a:r>
              <a:rPr lang="en-US" sz="1500" b="1" kern="1200" dirty="0">
                <a:solidFill>
                  <a:schemeClr val="tx1"/>
                </a:solidFill>
                <a:effectLst/>
              </a:rPr>
              <a:t>, Data Types</a:t>
            </a:r>
            <a:r>
              <a:rPr lang="en-US" sz="1500" kern="1200" dirty="0">
                <a:solidFill>
                  <a:schemeClr val="tx1"/>
                </a:solidFill>
                <a:effectLst/>
              </a:rPr>
              <a:t>, and Constants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674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Use define()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uppercase for constants is a programming convention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Then use the word without quotes (or $)</a:t>
            </a:r>
          </a:p>
          <a:p>
            <a:r>
              <a:rPr lang="en-US" b="1" dirty="0"/>
              <a:t>define</a:t>
            </a:r>
            <a:r>
              <a:rPr lang="en-US" dirty="0"/>
              <a:t>("DATABASE_LOCAL", "</a:t>
            </a:r>
            <a:r>
              <a:rPr lang="en-US" dirty="0" err="1"/>
              <a:t>localhost</a:t>
            </a:r>
            <a:r>
              <a:rPr lang="en-US" dirty="0"/>
              <a:t>");</a:t>
            </a:r>
          </a:p>
          <a:p>
            <a:r>
              <a:rPr lang="en-US" dirty="0"/>
              <a:t>echo DATABASE_LOCAL;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Variables, </a:t>
            </a:r>
            <a:r>
              <a:rPr lang="en-US" sz="1500" kern="1200" dirty="0">
                <a:solidFill>
                  <a:schemeClr val="tx1"/>
                </a:solidFill>
                <a:effectLst/>
              </a:rPr>
              <a:t>Data Types, and </a:t>
            </a:r>
            <a:r>
              <a:rPr lang="en-US" sz="1500" b="1" kern="1200" dirty="0">
                <a:solidFill>
                  <a:schemeClr val="tx1"/>
                </a:solidFill>
                <a:effectLst/>
              </a:rPr>
              <a:t>Constants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39363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echo()</a:t>
            </a:r>
          </a:p>
          <a:p>
            <a:r>
              <a:rPr lang="en-US" dirty="0"/>
              <a:t>echo ("hello");</a:t>
            </a:r>
          </a:p>
          <a:p>
            <a:r>
              <a:rPr lang="en-US" dirty="0"/>
              <a:t>Strings can easily be appended together using the concatenate operator, which is the period (.) symbol.</a:t>
            </a:r>
          </a:p>
          <a:p>
            <a:r>
              <a:rPr lang="en-US" dirty="0"/>
              <a:t>$username = "Ricardo";</a:t>
            </a:r>
          </a:p>
          <a:p>
            <a:r>
              <a:rPr lang="en-US" dirty="0"/>
              <a:t>echo "Hello". $username; //outputs </a:t>
            </a:r>
            <a:r>
              <a:rPr lang="en-US" i="1" dirty="0"/>
              <a:t>Hello Ricardo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Writing to Output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981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More concatenation examples</a:t>
            </a:r>
            <a:endParaRPr lang="en-US" dirty="0"/>
          </a:p>
        </p:txBody>
      </p:sp>
      <p:pic>
        <p:nvPicPr>
          <p:cNvPr id="6" name="Content Placeholder 5" descr="481261101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446" r="-144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20951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pic>
        <p:nvPicPr>
          <p:cNvPr id="5" name="Content Placeholder 4" descr="481261101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431" b="-48431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err="1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printf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9569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3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612556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3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D8FE3FB-A7A7-4904-AB81-900AE2D1C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692696"/>
            <a:ext cx="7924800" cy="5544616"/>
          </a:xfrm>
        </p:spPr>
        <p:txBody>
          <a:bodyPr>
            <a:normAutofit fontScale="9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There must be no space in variable name – </a:t>
            </a:r>
            <a:br>
              <a:rPr lang="en-US" sz="3200" dirty="0"/>
            </a:br>
            <a:r>
              <a:rPr lang="en-US" sz="3200" dirty="0">
                <a:solidFill>
                  <a:srgbClr val="FF0000"/>
                </a:solidFill>
              </a:rPr>
              <a:t>$my name 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>
                <a:solidFill>
                  <a:schemeClr val="accent6"/>
                </a:solidFill>
              </a:rPr>
              <a:t>$</a:t>
            </a:r>
            <a:r>
              <a:rPr lang="en-US" sz="3200" dirty="0" err="1">
                <a:solidFill>
                  <a:schemeClr val="accent6"/>
                </a:solidFill>
              </a:rPr>
              <a:t>myName</a:t>
            </a:r>
            <a:r>
              <a:rPr lang="en-US" sz="3200" dirty="0">
                <a:solidFill>
                  <a:schemeClr val="accent6"/>
                </a:solidFill>
              </a:rPr>
              <a:t/>
            </a:r>
            <a:br>
              <a:rPr lang="en-US" sz="3200" dirty="0">
                <a:solidFill>
                  <a:schemeClr val="accent6"/>
                </a:solidFill>
              </a:rPr>
            </a:br>
            <a:r>
              <a:rPr lang="en-US" sz="3200" dirty="0">
                <a:solidFill>
                  <a:schemeClr val="accent6"/>
                </a:solidFill>
              </a:rPr>
              <a:t>$</a:t>
            </a:r>
            <a:r>
              <a:rPr lang="en-US" sz="3200" dirty="0" err="1">
                <a:solidFill>
                  <a:schemeClr val="accent6"/>
                </a:solidFill>
              </a:rPr>
              <a:t>my_name</a:t>
            </a:r>
            <a:r>
              <a:rPr lang="en-US" sz="3200" dirty="0">
                <a:solidFill>
                  <a:schemeClr val="accent6"/>
                </a:solidFill>
              </a:rPr>
              <a:t/>
            </a:r>
            <a:br>
              <a:rPr lang="en-US" sz="3200" dirty="0">
                <a:solidFill>
                  <a:schemeClr val="accent6"/>
                </a:solidFill>
              </a:rPr>
            </a:br>
            <a:r>
              <a:rPr lang="en-US" sz="3200" dirty="0">
                <a:solidFill>
                  <a:schemeClr val="accent6"/>
                </a:solidFill>
              </a:rPr>
              <a:t/>
            </a:r>
            <a:br>
              <a:rPr lang="en-US" sz="3200" dirty="0">
                <a:solidFill>
                  <a:schemeClr val="accent6"/>
                </a:solidFill>
              </a:rPr>
            </a:br>
            <a:r>
              <a:rPr lang="en-US" sz="3200" dirty="0"/>
              <a:t>2. You can’t begin a variable with a </a:t>
            </a:r>
            <a:r>
              <a:rPr lang="en-US" sz="3200"/>
              <a:t>number </a:t>
            </a:r>
            <a:br>
              <a:rPr lang="en-US" sz="3200"/>
            </a:br>
            <a:r>
              <a:rPr lang="en-US" sz="3200">
                <a:solidFill>
                  <a:srgbClr val="FF0000"/>
                </a:solidFill>
              </a:rPr>
              <a:t>$</a:t>
            </a:r>
            <a:r>
              <a:rPr lang="en-US" sz="3200" dirty="0">
                <a:solidFill>
                  <a:srgbClr val="FF0000"/>
                </a:solidFill>
              </a:rPr>
              <a:t>123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>
                <a:solidFill>
                  <a:schemeClr val="accent6"/>
                </a:solidFill>
              </a:rPr>
              <a:t>$_name1</a:t>
            </a:r>
            <a:br>
              <a:rPr lang="en-US" sz="3200" dirty="0">
                <a:solidFill>
                  <a:schemeClr val="accent6"/>
                </a:solidFill>
              </a:rPr>
            </a:br>
            <a:r>
              <a:rPr lang="en-US" sz="3200" dirty="0">
                <a:solidFill>
                  <a:schemeClr val="accent6"/>
                </a:solidFill>
              </a:rPr>
              <a:t>$name_2</a:t>
            </a:r>
            <a:br>
              <a:rPr lang="en-US" sz="3200" dirty="0">
                <a:solidFill>
                  <a:schemeClr val="accent6"/>
                </a:solidFill>
              </a:rPr>
            </a:br>
            <a:r>
              <a:rPr lang="en-US" sz="3200" dirty="0">
                <a:solidFill>
                  <a:schemeClr val="accent6"/>
                </a:solidFill>
              </a:rPr>
              <a:t>$name234</a:t>
            </a:r>
            <a:endParaRPr lang="aa-ET" sz="3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135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08BE2C-542E-4FB3-AEFB-F6A3C9EAE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476672"/>
            <a:ext cx="7924800" cy="10668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3. Do not use key words for variable names</a:t>
            </a:r>
            <a:br>
              <a:rPr lang="en-US" sz="3600" dirty="0"/>
            </a:br>
            <a:r>
              <a:rPr lang="en-US" sz="3600" dirty="0"/>
              <a:t> </a:t>
            </a:r>
            <a:endParaRPr lang="aa-ET" sz="3600" dirty="0"/>
          </a:p>
        </p:txBody>
      </p:sp>
    </p:spTree>
    <p:extLst>
      <p:ext uri="{BB962C8B-B14F-4D97-AF65-F5344CB8AC3E}">
        <p14:creationId xmlns:p14="http://schemas.microsoft.com/office/powerpoint/2010/main" val="3607786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1065"/>
            <a:ext cx="7772400" cy="1020762"/>
          </a:xfrm>
        </p:spPr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44824"/>
            <a:ext cx="64008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// if statement</a:t>
            </a:r>
          </a:p>
          <a:p>
            <a:r>
              <a:rPr lang="en-US" b="1" dirty="0">
                <a:solidFill>
                  <a:schemeClr val="accent2"/>
                </a:solidFill>
              </a:rPr>
              <a:t>if ( </a:t>
            </a:r>
            <a:r>
              <a:rPr lang="en-US" dirty="0"/>
              <a:t>$</a:t>
            </a:r>
            <a:r>
              <a:rPr lang="en-US" dirty="0" err="1"/>
              <a:t>hourOfDay</a:t>
            </a:r>
            <a:r>
              <a:rPr lang="en-US" dirty="0"/>
              <a:t> &gt; 6 &amp;&amp; $</a:t>
            </a:r>
            <a:r>
              <a:rPr lang="en-US" dirty="0" err="1"/>
              <a:t>hourOfDay</a:t>
            </a:r>
            <a:r>
              <a:rPr lang="en-US" dirty="0"/>
              <a:t> &lt; 12</a:t>
            </a:r>
            <a:r>
              <a:rPr lang="en-US" b="1" dirty="0">
                <a:solidFill>
                  <a:srgbClr val="A82233"/>
                </a:solidFill>
              </a:rPr>
              <a:t>)</a:t>
            </a:r>
            <a:r>
              <a:rPr lang="en-US" dirty="0"/>
              <a:t> </a:t>
            </a:r>
            <a:r>
              <a:rPr lang="en-US" b="1" dirty="0">
                <a:solidFill>
                  <a:srgbClr val="A82233"/>
                </a:solidFill>
              </a:rPr>
              <a:t>{</a:t>
            </a:r>
          </a:p>
          <a:p>
            <a:r>
              <a:rPr lang="en-US" dirty="0"/>
              <a:t>	$greeting = "Good Morning";</a:t>
            </a:r>
          </a:p>
          <a:p>
            <a:r>
              <a:rPr lang="en-US" b="1" dirty="0">
                <a:solidFill>
                  <a:srgbClr val="A82233"/>
                </a:solidFill>
              </a:rPr>
              <a:t>}</a:t>
            </a:r>
          </a:p>
          <a:p>
            <a:r>
              <a:rPr lang="en-US" b="1" dirty="0">
                <a:solidFill>
                  <a:srgbClr val="A82233"/>
                </a:solidFill>
              </a:rPr>
              <a:t>else if (</a:t>
            </a:r>
            <a:r>
              <a:rPr lang="en-US" dirty="0"/>
              <a:t>$</a:t>
            </a:r>
            <a:r>
              <a:rPr lang="en-US" dirty="0" err="1"/>
              <a:t>hourOfDay</a:t>
            </a:r>
            <a:r>
              <a:rPr lang="en-US" dirty="0"/>
              <a:t> == 12)</a:t>
            </a:r>
            <a:r>
              <a:rPr lang="en-US" b="1" dirty="0">
                <a:solidFill>
                  <a:srgbClr val="A82233"/>
                </a:solidFill>
              </a:rPr>
              <a:t> { </a:t>
            </a:r>
            <a:r>
              <a:rPr lang="en-US" dirty="0"/>
              <a:t>// optional else if</a:t>
            </a:r>
          </a:p>
          <a:p>
            <a:r>
              <a:rPr lang="en-US" dirty="0"/>
              <a:t>	$greeting = "Good Noon Time";</a:t>
            </a:r>
          </a:p>
          <a:p>
            <a:r>
              <a:rPr lang="en-US" b="1" dirty="0">
                <a:solidFill>
                  <a:srgbClr val="A82233"/>
                </a:solidFill>
              </a:rPr>
              <a:t>}</a:t>
            </a:r>
          </a:p>
          <a:p>
            <a:r>
              <a:rPr lang="en-US" b="1" dirty="0">
                <a:solidFill>
                  <a:srgbClr val="A82233"/>
                </a:solidFill>
              </a:rPr>
              <a:t>else {</a:t>
            </a:r>
            <a:r>
              <a:rPr lang="en-US" dirty="0"/>
              <a:t> // optional else branch</a:t>
            </a:r>
          </a:p>
          <a:p>
            <a:r>
              <a:rPr lang="en-US" dirty="0"/>
              <a:t>	$greeting = "Good Afternoon or Evening";</a:t>
            </a:r>
          </a:p>
          <a:p>
            <a:r>
              <a:rPr lang="en-US" b="1" dirty="0">
                <a:solidFill>
                  <a:srgbClr val="A82233"/>
                </a:solidFill>
              </a:rPr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914400" y="1231827"/>
            <a:ext cx="6400800" cy="304800"/>
          </a:xfrm>
        </p:spPr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nb-NO" dirty="0"/>
              <a:t>i</a:t>
            </a:r>
            <a:r>
              <a:rPr lang="nb-NO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f, if ...else </a:t>
            </a:r>
            <a:endParaRPr lang="nb-NO" dirty="0">
              <a:effectLst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4DC51AA6-E9F1-474A-A4A1-2A25953790B3}"/>
              </a:ext>
            </a:extLst>
          </p:cNvPr>
          <p:cNvSpPr txBox="1">
            <a:spLocks/>
          </p:cNvSpPr>
          <p:nvPr/>
        </p:nvSpPr>
        <p:spPr>
          <a:xfrm>
            <a:off x="920568" y="902782"/>
            <a:ext cx="6400800" cy="3048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15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nb-NO" dirty="0"/>
              <a:t>Decision Making Statements</a:t>
            </a:r>
          </a:p>
        </p:txBody>
      </p:sp>
    </p:spTree>
    <p:extLst>
      <p:ext uri="{BB962C8B-B14F-4D97-AF65-F5344CB8AC3E}">
        <p14:creationId xmlns:p14="http://schemas.microsoft.com/office/powerpoint/2010/main" val="5222198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switch ($</a:t>
            </a:r>
            <a:r>
              <a:rPr lang="en-US" dirty="0" err="1"/>
              <a:t>artType</a:t>
            </a:r>
            <a:r>
              <a:rPr lang="en-US" dirty="0"/>
              <a:t>) {</a:t>
            </a:r>
          </a:p>
          <a:p>
            <a:r>
              <a:rPr lang="en-US" dirty="0"/>
              <a:t>	case "PT":</a:t>
            </a:r>
          </a:p>
          <a:p>
            <a:r>
              <a:rPr lang="en-US" dirty="0"/>
              <a:t>		$output = "Painting";</a:t>
            </a:r>
          </a:p>
          <a:p>
            <a:r>
              <a:rPr lang="en-US" dirty="0"/>
              <a:t>		break;</a:t>
            </a:r>
          </a:p>
          <a:p>
            <a:r>
              <a:rPr lang="en-US" dirty="0"/>
              <a:t>	case "SC":</a:t>
            </a:r>
          </a:p>
          <a:p>
            <a:r>
              <a:rPr lang="en-US" dirty="0"/>
              <a:t>		$output = "Sculpture";</a:t>
            </a:r>
          </a:p>
          <a:p>
            <a:r>
              <a:rPr lang="en-US" dirty="0"/>
              <a:t>		break;</a:t>
            </a:r>
          </a:p>
          <a:p>
            <a:r>
              <a:rPr lang="en-US" dirty="0"/>
              <a:t>	default:</a:t>
            </a:r>
          </a:p>
          <a:p>
            <a:r>
              <a:rPr lang="en-US" dirty="0"/>
              <a:t>	$output = "Other";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switch . . . case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80476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$count = 0;</a:t>
            </a:r>
          </a:p>
          <a:p>
            <a:r>
              <a:rPr lang="en-US" sz="2400" b="1" dirty="0">
                <a:solidFill>
                  <a:srgbClr val="A82233"/>
                </a:solidFill>
              </a:rPr>
              <a:t>while (</a:t>
            </a:r>
            <a:r>
              <a:rPr lang="en-US" sz="2400" dirty="0"/>
              <a:t>$count &lt; 10</a:t>
            </a:r>
            <a:r>
              <a:rPr lang="en-US" sz="2400" b="1" dirty="0">
                <a:solidFill>
                  <a:srgbClr val="A82233"/>
                </a:solidFill>
              </a:rPr>
              <a:t>){</a:t>
            </a:r>
          </a:p>
          <a:p>
            <a:r>
              <a:rPr lang="en-US" sz="2400" dirty="0"/>
              <a:t>	echo $count;</a:t>
            </a:r>
          </a:p>
          <a:p>
            <a:r>
              <a:rPr lang="en-US" sz="2400" dirty="0"/>
              <a:t>	$count++;</a:t>
            </a:r>
          </a:p>
          <a:p>
            <a:r>
              <a:rPr lang="en-US" sz="2400" b="1" dirty="0">
                <a:solidFill>
                  <a:srgbClr val="A82233"/>
                </a:solidFill>
              </a:rPr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b="1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while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and do . . . while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260621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$count = 0;</a:t>
            </a:r>
          </a:p>
          <a:p>
            <a:r>
              <a:rPr lang="en-US" sz="2400" b="1" dirty="0">
                <a:solidFill>
                  <a:srgbClr val="A82233"/>
                </a:solidFill>
              </a:rPr>
              <a:t>do {</a:t>
            </a:r>
          </a:p>
          <a:p>
            <a:r>
              <a:rPr lang="en-US" sz="2400" dirty="0"/>
              <a:t>	echo $count;</a:t>
            </a:r>
          </a:p>
          <a:p>
            <a:r>
              <a:rPr lang="en-US" sz="2400" dirty="0"/>
              <a:t>	// this one increments the count by 2 each time</a:t>
            </a:r>
          </a:p>
          <a:p>
            <a:r>
              <a:rPr lang="en-US" sz="2400" dirty="0"/>
              <a:t>	$count = $count + 2;</a:t>
            </a:r>
          </a:p>
          <a:p>
            <a:r>
              <a:rPr lang="en-US" sz="2400" b="1" dirty="0">
                <a:solidFill>
                  <a:srgbClr val="A82233"/>
                </a:solidFill>
              </a:rPr>
              <a:t>}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A82233"/>
                </a:solidFill>
              </a:rPr>
              <a:t>while (</a:t>
            </a:r>
            <a:r>
              <a:rPr lang="en-US" sz="2400" dirty="0"/>
              <a:t>$count &lt; 10</a:t>
            </a:r>
            <a:r>
              <a:rPr lang="en-US" sz="2400" b="1" dirty="0">
                <a:solidFill>
                  <a:srgbClr val="A82233"/>
                </a:solidFill>
              </a:rPr>
              <a:t>)</a:t>
            </a:r>
            <a:r>
              <a:rPr lang="en-US" sz="2400" dirty="0"/>
              <a:t>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while and </a:t>
            </a:r>
            <a:r>
              <a:rPr lang="en-US" sz="1500" b="1" kern="1200" dirty="0">
                <a:solidFill>
                  <a:schemeClr val="tx1"/>
                </a:solidFill>
                <a:effectLst/>
              </a:rPr>
              <a:t>do . . . while</a:t>
            </a:r>
            <a:endParaRPr lang="en-US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455130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A82233"/>
                </a:solidFill>
              </a:rPr>
              <a:t>for (</a:t>
            </a:r>
            <a:r>
              <a:rPr lang="en-US" dirty="0"/>
              <a:t>$count=0</a:t>
            </a:r>
            <a:r>
              <a:rPr lang="en-US" b="1" dirty="0">
                <a:solidFill>
                  <a:srgbClr val="A82233"/>
                </a:solidFill>
              </a:rPr>
              <a:t>; </a:t>
            </a:r>
            <a:r>
              <a:rPr lang="en-US" dirty="0"/>
              <a:t>$count &lt; 100</a:t>
            </a:r>
            <a:r>
              <a:rPr lang="en-US" b="1" dirty="0">
                <a:solidFill>
                  <a:srgbClr val="A82233"/>
                </a:solidFill>
              </a:rPr>
              <a:t>;</a:t>
            </a:r>
            <a:r>
              <a:rPr lang="en-US" dirty="0"/>
              <a:t> $count+=5</a:t>
            </a:r>
            <a:r>
              <a:rPr lang="en-US" b="1" dirty="0">
                <a:solidFill>
                  <a:srgbClr val="A82233"/>
                </a:solidFill>
              </a:rPr>
              <a:t>)</a:t>
            </a:r>
          </a:p>
          <a:p>
            <a:r>
              <a:rPr lang="en-US" b="1" dirty="0">
                <a:solidFill>
                  <a:srgbClr val="A82233"/>
                </a:solidFill>
              </a:rPr>
              <a:t>{</a:t>
            </a:r>
          </a:p>
          <a:p>
            <a:r>
              <a:rPr lang="en-US" dirty="0"/>
              <a:t>	echo $count;</a:t>
            </a:r>
          </a:p>
          <a:p>
            <a:r>
              <a:rPr lang="en-US" b="1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for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264196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alibri"/>
                <a:cs typeface="Calibri"/>
              </a:rPr>
              <a:t>&lt;?</a:t>
            </a:r>
            <a:r>
              <a:rPr lang="en-US" dirty="0" err="1">
                <a:latin typeface="Calibri"/>
                <a:cs typeface="Calibri"/>
              </a:rPr>
              <a:t>php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b="1" dirty="0">
                <a:solidFill>
                  <a:srgbClr val="A82233"/>
                </a:solidFill>
                <a:latin typeface="Calibri"/>
                <a:cs typeface="Calibri"/>
              </a:rPr>
              <a:t>if ($</a:t>
            </a:r>
            <a:r>
              <a:rPr lang="en-US" b="1" dirty="0" err="1">
                <a:solidFill>
                  <a:srgbClr val="A82233"/>
                </a:solidFill>
                <a:latin typeface="Calibri"/>
                <a:cs typeface="Calibri"/>
              </a:rPr>
              <a:t>userStatus</a:t>
            </a:r>
            <a:r>
              <a:rPr lang="en-US" b="1" dirty="0">
                <a:solidFill>
                  <a:srgbClr val="A82233"/>
                </a:solidFill>
                <a:latin typeface="Calibri"/>
                <a:cs typeface="Calibri"/>
              </a:rPr>
              <a:t> == "</a:t>
            </a:r>
            <a:r>
              <a:rPr lang="en-US" b="1" dirty="0" err="1">
                <a:solidFill>
                  <a:srgbClr val="A82233"/>
                </a:solidFill>
                <a:latin typeface="Calibri"/>
                <a:cs typeface="Calibri"/>
              </a:rPr>
              <a:t>loggedin</a:t>
            </a:r>
            <a:r>
              <a:rPr lang="en-US" b="1" dirty="0">
                <a:solidFill>
                  <a:srgbClr val="A82233"/>
                </a:solidFill>
                <a:latin typeface="Calibri"/>
                <a:cs typeface="Calibri"/>
              </a:rPr>
              <a:t>") : </a:t>
            </a:r>
            <a:r>
              <a:rPr lang="en-US" dirty="0">
                <a:latin typeface="Calibri"/>
                <a:cs typeface="Calibri"/>
              </a:rPr>
              <a:t>?&gt;</a:t>
            </a:r>
          </a:p>
          <a:p>
            <a:r>
              <a:rPr lang="en-US" dirty="0">
                <a:latin typeface="Calibri"/>
                <a:cs typeface="Calibri"/>
              </a:rPr>
              <a:t>	&lt;a </a:t>
            </a:r>
            <a:r>
              <a:rPr lang="en-US" dirty="0" err="1">
                <a:latin typeface="Calibri"/>
                <a:cs typeface="Calibri"/>
              </a:rPr>
              <a:t>href</a:t>
            </a:r>
            <a:r>
              <a:rPr lang="en-US" dirty="0">
                <a:latin typeface="Calibri"/>
                <a:cs typeface="Calibri"/>
              </a:rPr>
              <a:t>="</a:t>
            </a:r>
            <a:r>
              <a:rPr lang="en-US" dirty="0" err="1">
                <a:latin typeface="Calibri"/>
                <a:cs typeface="Calibri"/>
              </a:rPr>
              <a:t>account.php</a:t>
            </a:r>
            <a:r>
              <a:rPr lang="en-US" dirty="0">
                <a:latin typeface="Calibri"/>
                <a:cs typeface="Calibri"/>
              </a:rPr>
              <a:t>"&gt;Account&lt;/a&gt;</a:t>
            </a:r>
          </a:p>
          <a:p>
            <a:r>
              <a:rPr lang="en-US" dirty="0">
                <a:latin typeface="Calibri"/>
                <a:cs typeface="Calibri"/>
              </a:rPr>
              <a:t>	&lt;a </a:t>
            </a:r>
            <a:r>
              <a:rPr lang="en-US" dirty="0" err="1">
                <a:latin typeface="Calibri"/>
                <a:cs typeface="Calibri"/>
              </a:rPr>
              <a:t>href</a:t>
            </a:r>
            <a:r>
              <a:rPr lang="en-US" dirty="0">
                <a:latin typeface="Calibri"/>
                <a:cs typeface="Calibri"/>
              </a:rPr>
              <a:t>="</a:t>
            </a:r>
            <a:r>
              <a:rPr lang="en-US" dirty="0" err="1">
                <a:latin typeface="Calibri"/>
                <a:cs typeface="Calibri"/>
              </a:rPr>
              <a:t>logout.php</a:t>
            </a:r>
            <a:r>
              <a:rPr lang="en-US" dirty="0">
                <a:latin typeface="Calibri"/>
                <a:cs typeface="Calibri"/>
              </a:rPr>
              <a:t>"&gt;Logout&lt;/a&gt;</a:t>
            </a:r>
          </a:p>
          <a:p>
            <a:r>
              <a:rPr lang="fr-FR" dirty="0">
                <a:latin typeface="Calibri"/>
                <a:cs typeface="Calibri"/>
              </a:rPr>
              <a:t>&lt;?</a:t>
            </a:r>
            <a:r>
              <a:rPr lang="fr-FR" dirty="0" err="1">
                <a:latin typeface="Calibri"/>
                <a:cs typeface="Calibri"/>
              </a:rPr>
              <a:t>php</a:t>
            </a:r>
            <a:r>
              <a:rPr lang="fr-FR" dirty="0">
                <a:latin typeface="Calibri"/>
                <a:cs typeface="Calibri"/>
              </a:rPr>
              <a:t> </a:t>
            </a:r>
            <a:r>
              <a:rPr lang="fr-FR" b="1" dirty="0" err="1">
                <a:solidFill>
                  <a:srgbClr val="A82233"/>
                </a:solidFill>
                <a:latin typeface="Calibri"/>
                <a:cs typeface="Calibri"/>
              </a:rPr>
              <a:t>else</a:t>
            </a:r>
            <a:r>
              <a:rPr lang="fr-FR" b="1" dirty="0">
                <a:solidFill>
                  <a:srgbClr val="A82233"/>
                </a:solidFill>
                <a:latin typeface="Calibri"/>
                <a:cs typeface="Calibri"/>
              </a:rPr>
              <a:t> : </a:t>
            </a:r>
            <a:r>
              <a:rPr lang="fr-FR" dirty="0">
                <a:latin typeface="Calibri"/>
                <a:cs typeface="Calibri"/>
              </a:rPr>
              <a:t>?&gt;</a:t>
            </a:r>
          </a:p>
          <a:p>
            <a:r>
              <a:rPr lang="fr-FR" dirty="0">
                <a:latin typeface="Calibri"/>
                <a:cs typeface="Calibri"/>
              </a:rPr>
              <a:t>	&lt;a </a:t>
            </a:r>
            <a:r>
              <a:rPr lang="fr-FR" dirty="0" err="1">
                <a:latin typeface="Calibri"/>
                <a:cs typeface="Calibri"/>
              </a:rPr>
              <a:t>href</a:t>
            </a:r>
            <a:r>
              <a:rPr lang="fr-FR" dirty="0">
                <a:latin typeface="Calibri"/>
                <a:cs typeface="Calibri"/>
              </a:rPr>
              <a:t>="</a:t>
            </a:r>
            <a:r>
              <a:rPr lang="fr-FR" dirty="0" err="1">
                <a:latin typeface="Calibri"/>
                <a:cs typeface="Calibri"/>
              </a:rPr>
              <a:t>login.php</a:t>
            </a:r>
            <a:r>
              <a:rPr lang="fr-FR" dirty="0">
                <a:latin typeface="Calibri"/>
                <a:cs typeface="Calibri"/>
              </a:rPr>
              <a:t>"&gt;Login&lt;/a&gt;</a:t>
            </a:r>
          </a:p>
          <a:p>
            <a:r>
              <a:rPr lang="fr-FR" dirty="0">
                <a:latin typeface="Calibri"/>
                <a:cs typeface="Calibri"/>
              </a:rPr>
              <a:t>	&lt;a </a:t>
            </a:r>
            <a:r>
              <a:rPr lang="fr-FR" dirty="0" err="1">
                <a:latin typeface="Calibri"/>
                <a:cs typeface="Calibri"/>
              </a:rPr>
              <a:t>href</a:t>
            </a:r>
            <a:r>
              <a:rPr lang="fr-FR" dirty="0">
                <a:latin typeface="Calibri"/>
                <a:cs typeface="Calibri"/>
              </a:rPr>
              <a:t>="</a:t>
            </a:r>
            <a:r>
              <a:rPr lang="fr-FR" dirty="0" err="1">
                <a:latin typeface="Calibri"/>
                <a:cs typeface="Calibri"/>
              </a:rPr>
              <a:t>register.php</a:t>
            </a:r>
            <a:r>
              <a:rPr lang="fr-FR" dirty="0">
                <a:latin typeface="Calibri"/>
                <a:cs typeface="Calibri"/>
              </a:rPr>
              <a:t>"&gt;</a:t>
            </a:r>
            <a:r>
              <a:rPr lang="fr-FR" dirty="0" err="1">
                <a:latin typeface="Calibri"/>
                <a:cs typeface="Calibri"/>
              </a:rPr>
              <a:t>Register</a:t>
            </a:r>
            <a:r>
              <a:rPr lang="fr-FR" dirty="0">
                <a:latin typeface="Calibri"/>
                <a:cs typeface="Calibri"/>
              </a:rPr>
              <a:t>&lt;/a&gt;</a:t>
            </a:r>
          </a:p>
          <a:p>
            <a:r>
              <a:rPr lang="en-CA" dirty="0">
                <a:latin typeface="Calibri"/>
                <a:cs typeface="Calibri"/>
              </a:rPr>
              <a:t>&lt;</a:t>
            </a:r>
            <a:r>
              <a:rPr lang="mr-IN" dirty="0">
                <a:latin typeface="Calibri"/>
                <a:cs typeface="Calibri"/>
              </a:rPr>
              <a:t>?php </a:t>
            </a:r>
            <a:r>
              <a:rPr lang="mr-IN" b="1" dirty="0">
                <a:solidFill>
                  <a:srgbClr val="A82233"/>
                </a:solidFill>
                <a:latin typeface="Calibri"/>
                <a:cs typeface="Calibri"/>
              </a:rPr>
              <a:t>endif; </a:t>
            </a:r>
            <a:r>
              <a:rPr lang="mr-IN" dirty="0">
                <a:latin typeface="Calibri"/>
                <a:cs typeface="Calibri"/>
              </a:rPr>
              <a:t>?</a:t>
            </a:r>
            <a:r>
              <a:rPr lang="en-CA" dirty="0">
                <a:latin typeface="Calibri"/>
                <a:cs typeface="Calibri"/>
              </a:rPr>
              <a:t>&gt;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Alternate Syntax for Control Structure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95511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pic>
        <p:nvPicPr>
          <p:cNvPr id="5" name="Content Placeholder 4" descr="4812611015.eps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3284" b="-23284"/>
          <a:stretch>
            <a:fillRect/>
          </a:stretch>
        </p:blipFill>
        <p:spPr>
          <a:xfrm>
            <a:off x="914400" y="1855365"/>
            <a:ext cx="6400800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Include Files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58897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Include Files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A82233"/>
                </a:solidFill>
              </a:rPr>
              <a:t>include</a:t>
            </a:r>
            <a:r>
              <a:rPr lang="en-US" dirty="0"/>
              <a:t> "</a:t>
            </a:r>
            <a:r>
              <a:rPr lang="en-US" dirty="0" err="1"/>
              <a:t>somefile.php</a:t>
            </a:r>
            <a:r>
              <a:rPr lang="en-US" dirty="0"/>
              <a:t>";</a:t>
            </a:r>
          </a:p>
          <a:p>
            <a:r>
              <a:rPr lang="en-US" b="1" dirty="0" err="1">
                <a:solidFill>
                  <a:srgbClr val="A82233"/>
                </a:solidFill>
              </a:rPr>
              <a:t>include_once</a:t>
            </a:r>
            <a:r>
              <a:rPr lang="en-US" dirty="0"/>
              <a:t> "</a:t>
            </a:r>
            <a:r>
              <a:rPr lang="en-US" dirty="0" err="1"/>
              <a:t>somefile.php</a:t>
            </a:r>
            <a:r>
              <a:rPr lang="en-US" dirty="0"/>
              <a:t>";</a:t>
            </a:r>
          </a:p>
        </p:txBody>
      </p:sp>
    </p:spTree>
    <p:extLst>
      <p:ext uri="{BB962C8B-B14F-4D97-AF65-F5344CB8AC3E}">
        <p14:creationId xmlns:p14="http://schemas.microsoft.com/office/powerpoint/2010/main" val="304697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3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6503041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3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989791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mr-IN" sz="2000" dirty="0"/>
              <a:t>/**</a:t>
            </a:r>
          </a:p>
          <a:p>
            <a:pPr>
              <a:spcAft>
                <a:spcPts val="0"/>
              </a:spcAft>
            </a:pPr>
            <a:r>
              <a:rPr lang="en-US" sz="2000" dirty="0"/>
              <a:t>* This function returns a nicely formatted string using the </a:t>
            </a:r>
          </a:p>
          <a:p>
            <a:pPr>
              <a:spcAft>
                <a:spcPts val="0"/>
              </a:spcAft>
            </a:pPr>
            <a:r>
              <a:rPr lang="en-US" sz="2000" dirty="0"/>
              <a:t>* system time.</a:t>
            </a:r>
          </a:p>
          <a:p>
            <a:pPr>
              <a:spcAft>
                <a:spcPts val="0"/>
              </a:spcAft>
            </a:pPr>
            <a:r>
              <a:rPr lang="mr-IN" sz="2000" dirty="0"/>
              <a:t>*/</a:t>
            </a:r>
          </a:p>
          <a:p>
            <a:pPr>
              <a:spcAft>
                <a:spcPts val="0"/>
              </a:spcAft>
            </a:pPr>
            <a:r>
              <a:rPr lang="en-US" sz="2000" b="1" dirty="0">
                <a:solidFill>
                  <a:srgbClr val="A82233"/>
                </a:solidFill>
              </a:rPr>
              <a:t>function </a:t>
            </a:r>
            <a:r>
              <a:rPr lang="en-US" sz="2000" dirty="0" err="1"/>
              <a:t>getNiceTime</a:t>
            </a:r>
            <a:r>
              <a:rPr lang="en-US" sz="2000" b="1" dirty="0">
                <a:solidFill>
                  <a:srgbClr val="A82233"/>
                </a:solidFill>
              </a:rPr>
              <a:t>(){</a:t>
            </a:r>
          </a:p>
          <a:p>
            <a:pPr>
              <a:spcAft>
                <a:spcPts val="0"/>
              </a:spcAft>
            </a:pPr>
            <a:r>
              <a:rPr lang="en-US" sz="2000" dirty="0"/>
              <a:t>	return date("</a:t>
            </a:r>
            <a:r>
              <a:rPr lang="en-US" sz="2000" dirty="0" err="1"/>
              <a:t>H:i:s</a:t>
            </a:r>
            <a:r>
              <a:rPr lang="en-US" sz="2000" dirty="0"/>
              <a:t>");</a:t>
            </a:r>
          </a:p>
          <a:p>
            <a:pPr>
              <a:spcAft>
                <a:spcPts val="0"/>
              </a:spcAft>
            </a:pPr>
            <a:r>
              <a:rPr lang="en-US" sz="2000" b="1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Function Syntax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051963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>
            <a:normAutofit/>
          </a:bodyPr>
          <a:lstStyle/>
          <a:p>
            <a:r>
              <a:rPr lang="en-US" sz="2000" dirty="0"/>
              <a:t> A Return Type Declaration  explicitly defines a function’s return type by adding a colon and the return type after the parameter list when defining a function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mustReturnString</a:t>
            </a:r>
            <a:r>
              <a:rPr lang="en-US" sz="2000" dirty="0"/>
              <a:t>() </a:t>
            </a:r>
            <a:r>
              <a:rPr lang="en-US" sz="2000" b="1" dirty="0">
                <a:solidFill>
                  <a:srgbClr val="A82233"/>
                </a:solidFill>
              </a:rPr>
              <a:t>: string </a:t>
            </a:r>
            <a:r>
              <a:rPr lang="en-US" sz="2000" dirty="0"/>
              <a:t>{</a:t>
            </a:r>
          </a:p>
          <a:p>
            <a:r>
              <a:rPr lang="en-US" sz="2000" dirty="0"/>
              <a:t>	return "hello";</a:t>
            </a:r>
          </a:p>
          <a:p>
            <a:r>
              <a:rPr lang="en-US" sz="2000" dirty="0"/>
              <a:t>}</a:t>
            </a:r>
            <a:endParaRPr lang="en-US" sz="20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Function Syntax </a:t>
            </a:r>
            <a:r>
              <a:rPr lang="mr-IN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return type declaration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475531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A82233"/>
                </a:solidFill>
              </a:rPr>
              <a:t>Parameters</a:t>
            </a:r>
            <a:r>
              <a:rPr lang="en-US" dirty="0">
                <a:solidFill>
                  <a:srgbClr val="A82233"/>
                </a:solidFill>
              </a:rPr>
              <a:t> </a:t>
            </a:r>
            <a:r>
              <a:rPr lang="en-US" dirty="0"/>
              <a:t>are the mechanism by which values are passed into functions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To define a function with parameters, you must decide 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how many parameters you want to pass in, and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 in what order they will be passed.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56743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function </a:t>
            </a:r>
            <a:r>
              <a:rPr lang="en-US" dirty="0" err="1"/>
              <a:t>getNiceTime</a:t>
            </a:r>
            <a:r>
              <a:rPr lang="en-US" dirty="0"/>
              <a:t>(</a:t>
            </a:r>
            <a:r>
              <a:rPr lang="en-US" b="1" dirty="0">
                <a:solidFill>
                  <a:srgbClr val="A82233"/>
                </a:solidFill>
              </a:rPr>
              <a:t>$</a:t>
            </a:r>
            <a:r>
              <a:rPr lang="en-US" b="1" dirty="0" err="1">
                <a:solidFill>
                  <a:srgbClr val="A82233"/>
                </a:solidFill>
              </a:rPr>
              <a:t>showSeconds</a:t>
            </a:r>
            <a:r>
              <a:rPr lang="en-US" dirty="0"/>
              <a:t>) {</a:t>
            </a:r>
          </a:p>
          <a:p>
            <a:r>
              <a:rPr lang="en-US" dirty="0"/>
              <a:t>	if ($</a:t>
            </a:r>
            <a:r>
              <a:rPr lang="en-US" dirty="0" err="1"/>
              <a:t>showSeconds</a:t>
            </a:r>
            <a:r>
              <a:rPr lang="en-US" dirty="0"/>
              <a:t>==true)</a:t>
            </a:r>
          </a:p>
          <a:p>
            <a:r>
              <a:rPr lang="en-US" dirty="0"/>
              <a:t>		return date("</a:t>
            </a:r>
            <a:r>
              <a:rPr lang="en-US" dirty="0" err="1"/>
              <a:t>H:i:s</a:t>
            </a:r>
            <a:r>
              <a:rPr lang="en-US" dirty="0"/>
              <a:t>");</a:t>
            </a:r>
          </a:p>
          <a:p>
            <a:r>
              <a:rPr lang="en-US" dirty="0"/>
              <a:t>	else</a:t>
            </a:r>
          </a:p>
          <a:p>
            <a:r>
              <a:rPr lang="en-US" dirty="0"/>
              <a:t>		return date("</a:t>
            </a:r>
            <a:r>
              <a:rPr lang="en-US" dirty="0" err="1"/>
              <a:t>H:i</a:t>
            </a:r>
            <a:r>
              <a:rPr lang="en-US" dirty="0"/>
              <a:t>");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echo </a:t>
            </a:r>
            <a:r>
              <a:rPr lang="en-US" dirty="0" err="1"/>
              <a:t>getNiceTime</a:t>
            </a:r>
            <a:r>
              <a:rPr lang="en-US" dirty="0"/>
              <a:t>(true); // this will print seconds</a:t>
            </a:r>
          </a:p>
          <a:p>
            <a:r>
              <a:rPr lang="en-US" dirty="0"/>
              <a:t>echo </a:t>
            </a:r>
            <a:r>
              <a:rPr lang="en-US" dirty="0" err="1"/>
              <a:t>getNiceTime</a:t>
            </a:r>
            <a:r>
              <a:rPr lang="en-US" dirty="0"/>
              <a:t>(false); // will not print seconds.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285668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In PHP you can set parameter </a:t>
            </a:r>
            <a:r>
              <a:rPr lang="en-US" b="1" dirty="0"/>
              <a:t>default values  </a:t>
            </a:r>
            <a:r>
              <a:rPr lang="en-US" dirty="0"/>
              <a:t>for any parameter in a function. However, once you start having default values, all subsequent parameters must also have defaults.</a:t>
            </a:r>
          </a:p>
          <a:p>
            <a:r>
              <a:rPr lang="en-US" dirty="0"/>
              <a:t>function </a:t>
            </a:r>
            <a:r>
              <a:rPr lang="en-US" dirty="0" err="1"/>
              <a:t>getNiceTime</a:t>
            </a:r>
            <a:r>
              <a:rPr lang="en-US" dirty="0"/>
              <a:t>(</a:t>
            </a:r>
            <a:r>
              <a:rPr lang="en-US" b="1" dirty="0">
                <a:solidFill>
                  <a:srgbClr val="A82233"/>
                </a:solidFill>
              </a:rPr>
              <a:t>$</a:t>
            </a:r>
            <a:r>
              <a:rPr lang="en-US" b="1" dirty="0" err="1">
                <a:solidFill>
                  <a:srgbClr val="A82233"/>
                </a:solidFill>
              </a:rPr>
              <a:t>showSeconds</a:t>
            </a:r>
            <a:r>
              <a:rPr lang="en-US" b="1" dirty="0">
                <a:solidFill>
                  <a:srgbClr val="A82233"/>
                </a:solidFill>
              </a:rPr>
              <a:t>=true</a:t>
            </a:r>
            <a:r>
              <a:rPr lang="en-US" dirty="0"/>
              <a:t>) {</a:t>
            </a:r>
          </a:p>
          <a:p>
            <a:r>
              <a:rPr lang="en-US" dirty="0"/>
              <a:t>	if ($</a:t>
            </a:r>
            <a:r>
              <a:rPr lang="en-US" dirty="0" err="1"/>
              <a:t>showSeconds</a:t>
            </a:r>
            <a:r>
              <a:rPr lang="en-US" dirty="0"/>
              <a:t>==true)</a:t>
            </a:r>
          </a:p>
          <a:p>
            <a:r>
              <a:rPr lang="en-US" dirty="0"/>
              <a:t>		return date("</a:t>
            </a:r>
            <a:r>
              <a:rPr lang="en-US" dirty="0" err="1"/>
              <a:t>H:i:s</a:t>
            </a:r>
            <a:r>
              <a:rPr lang="en-US" dirty="0"/>
              <a:t>");</a:t>
            </a:r>
          </a:p>
          <a:p>
            <a:r>
              <a:rPr lang="en-US" dirty="0"/>
              <a:t>	else</a:t>
            </a:r>
          </a:p>
          <a:p>
            <a:r>
              <a:rPr lang="en-US" dirty="0"/>
              <a:t>		return date("</a:t>
            </a:r>
            <a:r>
              <a:rPr lang="en-US" dirty="0" err="1"/>
              <a:t>H:i</a:t>
            </a:r>
            <a:r>
              <a:rPr lang="en-US" dirty="0"/>
              <a:t>");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 </a:t>
            </a:r>
            <a:r>
              <a:rPr lang="mr-IN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default values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673629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By default, arguments passed to functions are</a:t>
            </a:r>
            <a:r>
              <a:rPr lang="en-US" b="1" dirty="0"/>
              <a:t> passed by value</a:t>
            </a:r>
            <a:r>
              <a:rPr lang="en-US" dirty="0"/>
              <a:t> in PHP.</a:t>
            </a:r>
          </a:p>
          <a:p>
            <a:r>
              <a:rPr lang="en-US" dirty="0"/>
              <a:t> PHP also allows arguments to functions to be passed by reference , which will allow a function to change the contents of a passed variable</a:t>
            </a:r>
          </a:p>
          <a:p>
            <a:r>
              <a:rPr lang="en-US" dirty="0"/>
              <a:t> The mechanism in PHP to specify that a parameter is passed by reference is to add an ampersand (&amp;) symbol next to the parameter name in the function declaration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 </a:t>
            </a:r>
            <a:r>
              <a:rPr lang="mr-IN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Passing Parameters by reference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376389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 </a:t>
            </a:r>
            <a:r>
              <a:rPr lang="mr-IN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Passing Parameters by reference</a:t>
            </a:r>
            <a:endParaRPr lang="en-US" dirty="0">
              <a:effectLst/>
            </a:endParaRPr>
          </a:p>
        </p:txBody>
      </p:sp>
      <p:pic>
        <p:nvPicPr>
          <p:cNvPr id="6" name="Content Placeholder 5" descr="481261101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851" b="-9851"/>
          <a:stretch>
            <a:fillRect/>
          </a:stretch>
        </p:blipFill>
        <p:spPr>
          <a:xfrm>
            <a:off x="914400" y="1141949"/>
            <a:ext cx="7113984" cy="5030251"/>
          </a:xfrm>
        </p:spPr>
      </p:pic>
    </p:spTree>
    <p:extLst>
      <p:ext uri="{BB962C8B-B14F-4D97-AF65-F5344CB8AC3E}">
        <p14:creationId xmlns:p14="http://schemas.microsoft.com/office/powerpoint/2010/main" val="12391375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variables defined within a function have function scope , meaning that they are only accessible within the function.</a:t>
            </a:r>
          </a:p>
          <a:p>
            <a:r>
              <a:rPr lang="en-US" dirty="0"/>
              <a:t> While variables defined in the main script are said to have global scope , these global variables are not by default, available within functions.</a:t>
            </a:r>
          </a:p>
          <a:p>
            <a:r>
              <a:rPr lang="en-US" dirty="0"/>
              <a:t> PHP does allow variables with global scope to be accessed within a function using the </a:t>
            </a:r>
            <a:r>
              <a:rPr lang="en-US" b="1" dirty="0"/>
              <a:t>global</a:t>
            </a:r>
            <a:r>
              <a:rPr lang="en-US" dirty="0"/>
              <a:t>  keyword,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V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ariable Scope within Functions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323586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3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610569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pic>
        <p:nvPicPr>
          <p:cNvPr id="5" name="Content Placeholder 4" descr="481261100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789" r="-137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Client and Server Scripts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47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Summary</a:t>
            </a:r>
            <a:endParaRPr lang="en-US" sz="40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196753"/>
            <a:ext cx="7402016" cy="4975448"/>
          </a:xfrm>
        </p:spPr>
        <p:txBody>
          <a:bodyPr numCol="3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ASP /ASP.NET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built-in function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Common Gateway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Interface (CGI)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constant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daemon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data storage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data types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database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database management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system (DBMS)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dynamically typed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extension layer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fork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function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function scope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global scope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handlers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Java Server Pages (JSP)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loosely typed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module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multi-process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multi-threaded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 err="1"/>
              <a:t>opcodes</a:t>
            </a:r>
            <a:endParaRPr lang="en-US" sz="20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overloading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parameters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parameter default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values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passed by reference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passed by value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Perl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PHP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PHP core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 err="1"/>
              <a:t>preforked</a:t>
            </a:r>
            <a:endParaRPr lang="en-US" sz="20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process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Python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Return-type declarations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Ruby On Rails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SAPI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server-side includes (SSI)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thread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user-defined function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virtual machine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web services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worker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 err="1"/>
              <a:t>Zend</a:t>
            </a:r>
            <a:r>
              <a:rPr lang="en-US" sz="2000" dirty="0"/>
              <a:t> Engine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 Terms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056844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Summary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Questions?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6174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pic>
        <p:nvPicPr>
          <p:cNvPr id="5" name="Content Placeholder 4" descr="481261100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85" b="-418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S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erver-Side Script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107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ASP (Active Server Pages) / ASP.NET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JSP (Java Server Pages)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Node.js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Perl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PHP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Python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Ruby on Rails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Server-Side Technologies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020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Server-Side Technologies </a:t>
            </a:r>
            <a:endParaRPr lang="en-US" dirty="0"/>
          </a:p>
        </p:txBody>
      </p:sp>
      <p:pic>
        <p:nvPicPr>
          <p:cNvPr id="6" name="Content Placeholder 5" descr="481261100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696" b="-136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8139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Server-Side Technologies </a:t>
            </a:r>
            <a:endParaRPr lang="en-US" dirty="0"/>
          </a:p>
        </p:txBody>
      </p:sp>
      <p:pic>
        <p:nvPicPr>
          <p:cNvPr id="5" name="Content Placeholder 4" descr="481261100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439" b="-164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16892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3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910884185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3274</TotalTime>
  <Words>1055</Words>
  <Application>Microsoft Office PowerPoint</Application>
  <PresentationFormat>On-screen Show (4:3)</PresentationFormat>
  <Paragraphs>304</Paragraphs>
  <Slides>41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Calibri</vt:lpstr>
      <vt:lpstr>Mangal</vt:lpstr>
      <vt:lpstr>Rockwell</vt:lpstr>
      <vt:lpstr>Rockwell Condensed</vt:lpstr>
      <vt:lpstr>Rockwell Extra Bold</vt:lpstr>
      <vt:lpstr>Wingdings</vt:lpstr>
      <vt:lpstr>Presentation</vt:lpstr>
      <vt:lpstr> Server-Side Development with PHP HND COM 411</vt:lpstr>
      <vt:lpstr>Chapter 3</vt:lpstr>
      <vt:lpstr>Chapter 3</vt:lpstr>
      <vt:lpstr>What Is Server-Side Development? </vt:lpstr>
      <vt:lpstr>What Is Server-Side Development? </vt:lpstr>
      <vt:lpstr>What Is Server-Side Development? </vt:lpstr>
      <vt:lpstr>What Is Server-Side Development? </vt:lpstr>
      <vt:lpstr>What Is Server-Side Development? </vt:lpstr>
      <vt:lpstr>Chapter 3</vt:lpstr>
      <vt:lpstr>Quick Tour of PHP</vt:lpstr>
      <vt:lpstr>Quick Tour of PHP</vt:lpstr>
      <vt:lpstr>Quick Tour of PHP</vt:lpstr>
      <vt:lpstr>Quick Tour of PHP</vt:lpstr>
      <vt:lpstr>Quick Tour of PHP</vt:lpstr>
      <vt:lpstr>Quick Tour of PHP</vt:lpstr>
      <vt:lpstr>Quick Tour of PHP</vt:lpstr>
      <vt:lpstr>Quick Tour of PHP</vt:lpstr>
      <vt:lpstr>Quick Tour of PHP</vt:lpstr>
      <vt:lpstr>Chapter 3</vt:lpstr>
      <vt:lpstr>There must be no space in variable name –  $my name  $myName $my_name  2. You can’t begin a variable with a number  $123 $_name1 $name_2 $name234</vt:lpstr>
      <vt:lpstr>3. Do not use key words for variable names  </vt:lpstr>
      <vt:lpstr>Program Control </vt:lpstr>
      <vt:lpstr>Program Control </vt:lpstr>
      <vt:lpstr>Program Control </vt:lpstr>
      <vt:lpstr>Program Control </vt:lpstr>
      <vt:lpstr>Program Control </vt:lpstr>
      <vt:lpstr>Program Control </vt:lpstr>
      <vt:lpstr>Program Control </vt:lpstr>
      <vt:lpstr>Program Control </vt:lpstr>
      <vt:lpstr>Chapter 3</vt:lpstr>
      <vt:lpstr>Functions </vt:lpstr>
      <vt:lpstr>Functions </vt:lpstr>
      <vt:lpstr>Functions </vt:lpstr>
      <vt:lpstr>Functions </vt:lpstr>
      <vt:lpstr>Functions </vt:lpstr>
      <vt:lpstr>Functions </vt:lpstr>
      <vt:lpstr>Functions </vt:lpstr>
      <vt:lpstr>Functions </vt:lpstr>
      <vt:lpstr>Chapter 3</vt:lpstr>
      <vt:lpstr>Summary</vt:lpstr>
      <vt:lpstr>Summary</vt:lpstr>
    </vt:vector>
  </TitlesOfParts>
  <Manager/>
  <Company>Pearson</Company>
  <LinksUpToDate>false</LinksUpToDate>
  <SharedDoc>false</SharedDoc>
  <HyperlinkBase>http://funwebdev.com</HyperlinkBase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USER</cp:lastModifiedBy>
  <cp:revision>162</cp:revision>
  <dcterms:created xsi:type="dcterms:W3CDTF">2014-01-14T22:57:40Z</dcterms:created>
  <dcterms:modified xsi:type="dcterms:W3CDTF">2024-03-04T15:34:13Z</dcterms:modified>
  <cp:category/>
</cp:coreProperties>
</file>

<file path=docProps/thumbnail.jpeg>
</file>